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2"/>
  </p:sldMasterIdLst>
  <p:notesMasterIdLst>
    <p:notesMasterId r:id="rId4"/>
  </p:notesMasterIdLst>
  <p:sldIdLst>
    <p:sldId id="259" r:id="rId3"/>
  </p:sldIdLst>
  <p:sldSz cx="9144000" cy="6858000" type="screen4x3"/>
  <p:notesSz cx="7010400" cy="92964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8890E"/>
    <a:srgbClr val="0099CC"/>
    <a:srgbClr val="4F6128"/>
    <a:srgbClr val="33CCCC"/>
    <a:srgbClr val="66FFFF"/>
    <a:srgbClr val="0066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64" y="-10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1674945-CC7E-441D-A34C-C8661E87EDC0}" type="datetimeFigureOut">
              <a:rPr lang="en-US" smtClean="0"/>
              <a:pPr/>
              <a:t>11/12/13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21387A-FBC4-42D0-9871-A2D1634B6F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9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ritannic Bold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-43703"/>
            <a:ext cx="9144000" cy="927148"/>
            <a:chOff x="0" y="-43703"/>
            <a:chExt cx="9144000" cy="927148"/>
          </a:xfrm>
        </p:grpSpPr>
        <p:sp>
          <p:nvSpPr>
            <p:cNvPr id="10" name="Rectangle 9"/>
            <p:cNvSpPr/>
            <p:nvPr userDrawn="1"/>
          </p:nvSpPr>
          <p:spPr>
            <a:xfrm>
              <a:off x="0" y="1"/>
              <a:ext cx="7239000" cy="883444"/>
            </a:xfrm>
            <a:prstGeom prst="rect">
              <a:avLst/>
            </a:prstGeom>
            <a:solidFill>
              <a:srgbClr val="C8890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b="1" dirty="0">
                <a:solidFill>
                  <a:prstClr val="white"/>
                </a:solidFill>
                <a:latin typeface="Century Gothic" pitchFamily="34" charset="0"/>
                <a:ea typeface="Tahoma" pitchFamily="34" charset="0"/>
                <a:cs typeface="Tahoma" pitchFamily="34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9" r="6058" b="62204"/>
            <a:stretch/>
          </p:blipFill>
          <p:spPr bwMode="auto">
            <a:xfrm>
              <a:off x="6858000" y="-43703"/>
              <a:ext cx="2286000" cy="927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234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55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8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17" y="76200"/>
            <a:ext cx="6830683" cy="685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ritannic Bold" pitchFamily="34" charset="0"/>
              </a:defRPr>
            </a:lvl1pPr>
          </a:lstStyle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-43703"/>
            <a:ext cx="9144000" cy="927148"/>
            <a:chOff x="0" y="-43703"/>
            <a:chExt cx="9144000" cy="927148"/>
          </a:xfrm>
          <a:solidFill>
            <a:srgbClr val="C8890E"/>
          </a:solidFill>
        </p:grpSpPr>
        <p:sp>
          <p:nvSpPr>
            <p:cNvPr id="11" name="Rectangle 10"/>
            <p:cNvSpPr/>
            <p:nvPr userDrawn="1"/>
          </p:nvSpPr>
          <p:spPr>
            <a:xfrm>
              <a:off x="0" y="1"/>
              <a:ext cx="7239000" cy="88344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b="1" dirty="0">
                <a:solidFill>
                  <a:prstClr val="white"/>
                </a:solidFill>
                <a:latin typeface="Century Gothic" pitchFamily="34" charset="0"/>
                <a:ea typeface="Tahoma" pitchFamily="34" charset="0"/>
                <a:cs typeface="Tahoma" pitchFamily="34" charset="0"/>
              </a:endParaRPr>
            </a:p>
          </p:txBody>
        </p:sp>
        <p:pic>
          <p:nvPicPr>
            <p:cNvPr id="12" name="Picture 4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9" r="6058" b="62204"/>
            <a:stretch/>
          </p:blipFill>
          <p:spPr bwMode="auto">
            <a:xfrm>
              <a:off x="6858000" y="-43703"/>
              <a:ext cx="2286000" cy="92714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8434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4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61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8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764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9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3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C46BA-B118-4EF4-9669-5CC981223C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11/12/13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F6ECA-C52D-41E9-A657-3084065A2C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2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/>
        </p:blipFill>
        <p:spPr>
          <a:xfrm>
            <a:off x="-1" y="609600"/>
            <a:ext cx="9144000" cy="6248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038600" cy="2172973"/>
          </a:xfrm>
          <a:solidFill>
            <a:srgbClr val="C8890E"/>
          </a:solidFill>
        </p:spPr>
        <p:txBody>
          <a:bodyPr lIns="182880" tIns="182880" rIns="182880" bIns="182880" anchor="ctr" anchorCtr="1"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7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Washin</a:t>
            </a:r>
            <a:r>
              <a: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gton Vision: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600" i="1" dirty="0" smtClean="0"/>
              <a:t>Develop </a:t>
            </a:r>
            <a:r>
              <a:rPr lang="en-US" sz="1600" i="1" dirty="0"/>
              <a:t>strong partnerships in the pursuit of an accessible and aligned educational system, supportive of lifelong learning 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-41596"/>
            <a:ext cx="9144001" cy="955995"/>
          </a:xfrm>
          <a:prstGeom prst="rect">
            <a:avLst/>
          </a:prstGeom>
          <a:solidFill>
            <a:srgbClr val="C8890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solidFill>
                <a:schemeClr val="bg1"/>
              </a:solidFill>
              <a:latin typeface="Century Gothic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76971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atin typeface="Century Gothic" pitchFamily="34" charset="0"/>
              </a:rPr>
              <a:t>Washington State</a:t>
            </a:r>
            <a:endParaRPr lang="en-US" sz="3600" b="1" dirty="0">
              <a:latin typeface="Century Gothic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24400" y="1371600"/>
            <a:ext cx="4038600" cy="510540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vert="horz" lIns="182880" tIns="182880" rIns="182880" bIns="182880" rtlCol="0" anchor="t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b="1" dirty="0" smtClean="0"/>
              <a:t>ISLS Work: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600" dirty="0" smtClean="0"/>
              <a:t>Develop policy and system to describe the use of the College </a:t>
            </a:r>
            <a:r>
              <a:rPr lang="en-US" sz="1600" dirty="0"/>
              <a:t>and Career Readiness </a:t>
            </a:r>
            <a:r>
              <a:rPr lang="en-US" sz="1600" dirty="0" smtClean="0"/>
              <a:t>exams in English, math, and science (when available) in: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charset="2"/>
              <a:buChar char="Ø"/>
            </a:pPr>
            <a:r>
              <a:rPr lang="en-US" sz="1600" dirty="0" smtClean="0"/>
              <a:t>senior</a:t>
            </a:r>
            <a:r>
              <a:rPr lang="en-US" sz="1600" dirty="0"/>
              <a:t>-year course placement and </a:t>
            </a:r>
            <a:r>
              <a:rPr lang="en-US" sz="1600" dirty="0" smtClean="0"/>
              <a:t>schedules </a:t>
            </a:r>
          </a:p>
          <a:p>
            <a:pPr>
              <a:buFont typeface="Wingdings" charset="2"/>
              <a:buChar char="Ø"/>
            </a:pPr>
            <a:r>
              <a:rPr lang="en-US" sz="1600" dirty="0" smtClean="0"/>
              <a:t>high </a:t>
            </a:r>
            <a:r>
              <a:rPr lang="en-US" sz="1600" dirty="0"/>
              <a:t>school </a:t>
            </a:r>
            <a:r>
              <a:rPr lang="en-US" sz="1600" dirty="0" smtClean="0"/>
              <a:t>graduation requirements </a:t>
            </a:r>
          </a:p>
          <a:p>
            <a:pPr>
              <a:buFont typeface="Wingdings" charset="2"/>
              <a:buChar char="Ø"/>
            </a:pPr>
            <a:r>
              <a:rPr lang="en-US" sz="1600" dirty="0" smtClean="0"/>
              <a:t>dual </a:t>
            </a:r>
            <a:r>
              <a:rPr lang="en-US" sz="1600" dirty="0"/>
              <a:t>credit </a:t>
            </a:r>
            <a:r>
              <a:rPr lang="en-US" sz="1600" dirty="0" smtClean="0"/>
              <a:t>and dual enrollment options</a:t>
            </a:r>
          </a:p>
          <a:p>
            <a:pPr>
              <a:buFont typeface="Wingdings" charset="2"/>
              <a:buChar char="Ø"/>
            </a:pPr>
            <a:r>
              <a:rPr lang="en-US" sz="1600" dirty="0" smtClean="0"/>
              <a:t>postsecondary </a:t>
            </a:r>
            <a:r>
              <a:rPr lang="en-US" sz="1600" dirty="0"/>
              <a:t>education and training entrance and </a:t>
            </a:r>
            <a:r>
              <a:rPr lang="en-US" sz="1600" dirty="0" smtClean="0"/>
              <a:t>placement</a:t>
            </a:r>
          </a:p>
          <a:p>
            <a:pPr>
              <a:buFont typeface="Wingdings" charset="2"/>
              <a:buChar char="Ø"/>
            </a:pPr>
            <a:r>
              <a:rPr lang="en-US" sz="1600" dirty="0"/>
              <a:t>p</a:t>
            </a:r>
            <a:r>
              <a:rPr lang="en-US" sz="1600" dirty="0" smtClean="0"/>
              <a:t>ostsecondary course sequencing </a:t>
            </a:r>
            <a:endParaRPr lang="en-US" sz="1600" dirty="0"/>
          </a:p>
          <a:p>
            <a:pPr indent="-228600">
              <a:lnSpc>
                <a:spcPct val="150000"/>
              </a:lnSpc>
              <a:spcBef>
                <a:spcPts val="0"/>
              </a:spcBef>
            </a:pPr>
            <a:endParaRPr lang="en-US" sz="160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04800" y="3810000"/>
            <a:ext cx="4038600" cy="2704716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vert="horz" lIns="182880" tIns="182880" rIns="182880" bIns="182880" rtlCol="0" anchor="t" anchorCtr="1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500" dirty="0" smtClean="0"/>
              <a:t>Key Challenges in Washington:</a:t>
            </a:r>
          </a:p>
          <a:p>
            <a:pPr indent="-228600">
              <a:lnSpc>
                <a:spcPct val="170000"/>
              </a:lnSpc>
              <a:spcBef>
                <a:spcPts val="0"/>
              </a:spcBef>
            </a:pPr>
            <a:r>
              <a:rPr lang="en-US" sz="2200" dirty="0" smtClean="0"/>
              <a:t>A unique educational governance structure </a:t>
            </a:r>
          </a:p>
          <a:p>
            <a:pPr indent="-228600">
              <a:lnSpc>
                <a:spcPct val="170000"/>
              </a:lnSpc>
              <a:spcBef>
                <a:spcPts val="0"/>
              </a:spcBef>
            </a:pPr>
            <a:r>
              <a:rPr lang="en-US" sz="2200" dirty="0" smtClean="0"/>
              <a:t>Reaching a consensus among agencies, boards, departments and offices on strategies for aligning CCSS and NGSS implementation efforts</a:t>
            </a:r>
          </a:p>
          <a:p>
            <a:pPr indent="-228600">
              <a:lnSpc>
                <a:spcPct val="170000"/>
              </a:lnSpc>
              <a:spcBef>
                <a:spcPts val="0"/>
              </a:spcBef>
            </a:pPr>
            <a:r>
              <a:rPr lang="en-US" sz="2200" dirty="0" smtClean="0"/>
              <a:t>Coordinating internal and external stakeholders interested in ensuring successful implementation of CCSS</a:t>
            </a:r>
          </a:p>
          <a:p>
            <a:pPr indent="-228600">
              <a:lnSpc>
                <a:spcPct val="170000"/>
              </a:lnSpc>
              <a:spcBef>
                <a:spcPts val="0"/>
              </a:spcBef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6731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_Office Theme">
  <a:themeElements>
    <a:clrScheme name="Custom 1">
      <a:dk1>
        <a:sysClr val="windowText" lastClr="000000"/>
      </a:dk1>
      <a:lt1>
        <a:sysClr val="window" lastClr="FFFFFF"/>
      </a:lt1>
      <a:dk2>
        <a:srgbClr val="4F6128"/>
      </a:dk2>
      <a:lt2>
        <a:srgbClr val="EEECE1"/>
      </a:lt2>
      <a:accent1>
        <a:srgbClr val="953734"/>
      </a:accent1>
      <a:accent2>
        <a:srgbClr val="76923C"/>
      </a:accent2>
      <a:accent3>
        <a:srgbClr val="C3D69B"/>
      </a:accent3>
      <a:accent4>
        <a:srgbClr val="D7E3BC"/>
      </a:accent4>
      <a:accent5>
        <a:srgbClr val="EBF1DD"/>
      </a:accent5>
      <a:accent6>
        <a:srgbClr val="FFFF99"/>
      </a:accent6>
      <a:hlink>
        <a:srgbClr val="FFFF99"/>
      </a:hlink>
      <a:folHlink>
        <a:srgbClr val="CC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8B3A97-E5B2-43A7-B947-634C43F90C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124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5_Office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2013-10-30T17:44:50Z</dcterms:created>
  <dcterms:modified xsi:type="dcterms:W3CDTF">2013-11-13T06:06:28Z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TC101743279990</vt:lpwstr>
  </property>
</Properties>
</file>